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11.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0" r:id="rId1"/>
  </p:sldMasterIdLst>
  <p:sldIdLst>
    <p:sldId id="257" r:id="rId2"/>
    <p:sldId id="265" r:id="rId3"/>
    <p:sldId id="264" r:id="rId4"/>
    <p:sldId id="266" r:id="rId5"/>
    <p:sldId id="267" r:id="rId6"/>
    <p:sldId id="263" r:id="rId7"/>
    <p:sldId id="258" r:id="rId8"/>
    <p:sldId id="259" r:id="rId9"/>
    <p:sldId id="260" r:id="rId10"/>
    <p:sldId id="261"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5042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6/7/2023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572324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943547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9602939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2274773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0427359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8833468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577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87DA83-5663-4C9C-B9AA-0B40A3DAFF81}" type="datetime1">
              <a:rPr lang="en-US" smtClean="0"/>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9382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81364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18618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6/7/2023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84308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6/7/2023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38033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6/7/2023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10345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6/7/2023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280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6/7/2023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358744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6/7/2023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37016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2D6E202-B606-4609-B914-27C9371A1F6D}" type="datetime1">
              <a:rPr lang="en-US" smtClean="0"/>
              <a:t>6/7/2023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60442871"/>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8.xml"/><Relationship Id="rId5" Type="http://schemas.openxmlformats.org/officeDocument/2006/relationships/image" Target="../media/image22.jpe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8.xml"/><Relationship Id="rId5" Type="http://schemas.openxmlformats.org/officeDocument/2006/relationships/image" Target="../media/image26.jpe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8.xml"/><Relationship Id="rId5" Type="http://schemas.openxmlformats.org/officeDocument/2006/relationships/image" Target="../media/image2.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6"/>
            <a:ext cx="6253317" cy="4531419"/>
          </a:xfrm>
        </p:spPr>
        <p:txBody>
          <a:bodyPr>
            <a:noAutofit/>
          </a:bodyPr>
          <a:lstStyle/>
          <a:p>
            <a:r>
              <a:rPr lang="en-US" sz="5400" dirty="0" smtClean="0">
                <a:solidFill>
                  <a:schemeClr val="tx1"/>
                </a:solidFill>
              </a:rPr>
              <a:t>Donna North TSTEM Academy WBL and Participation Data</a:t>
            </a:r>
            <a:r>
              <a:rPr lang="en-US" sz="5400" dirty="0" smtClean="0"/>
              <a:t/>
            </a:r>
            <a:br>
              <a:rPr lang="en-US" sz="5400" dirty="0" smtClean="0"/>
            </a:br>
            <a:endParaRPr lang="en-US" sz="54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endParaRPr lang="en-US" sz="2400" b="1" dirty="0">
              <a:solidFill>
                <a:srgbClr val="C00000"/>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1748" y="3838012"/>
            <a:ext cx="2696175" cy="2665005"/>
          </a:xfrm>
          <a:prstGeom prst="rect">
            <a:avLst/>
          </a:prstGeom>
        </p:spPr>
      </p:pic>
    </p:spTree>
    <p:extLst>
      <p:ext uri="{BB962C8B-B14F-4D97-AF65-F5344CB8AC3E}">
        <p14:creationId xmlns:p14="http://schemas.microsoft.com/office/powerpoint/2010/main" val="4043737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82996" y="354562"/>
            <a:ext cx="4009086" cy="2001417"/>
          </a:xfrm>
        </p:spPr>
        <p:txBody>
          <a:bodyPr>
            <a:noAutofit/>
          </a:bodyPr>
          <a:lstStyle/>
          <a:p>
            <a:r>
              <a:rPr lang="en-US" sz="3200" dirty="0" smtClean="0">
                <a:solidFill>
                  <a:schemeClr val="bg1"/>
                </a:solidFill>
              </a:rPr>
              <a:t>University of Texas Rio </a:t>
            </a:r>
            <a:r>
              <a:rPr lang="en-US" sz="3200" dirty="0" err="1" smtClean="0">
                <a:solidFill>
                  <a:schemeClr val="bg1"/>
                </a:solidFill>
              </a:rPr>
              <a:t>grande</a:t>
            </a:r>
            <a:r>
              <a:rPr lang="en-US" sz="3200" dirty="0" smtClean="0">
                <a:solidFill>
                  <a:schemeClr val="bg1"/>
                </a:solidFill>
              </a:rPr>
              <a:t> valley (UTRGV)visit</a:t>
            </a:r>
            <a:endParaRPr lang="en-US" sz="3200" dirty="0">
              <a:solidFill>
                <a:schemeClr val="bg1"/>
              </a:solidFill>
            </a:endParaRPr>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35690" y="4044055"/>
            <a:ext cx="4917231" cy="1684939"/>
          </a:xfrm>
        </p:spPr>
      </p:pic>
      <p:sp>
        <p:nvSpPr>
          <p:cNvPr id="10" name="Text Placeholder 9"/>
          <p:cNvSpPr>
            <a:spLocks noGrp="1"/>
          </p:cNvSpPr>
          <p:nvPr>
            <p:ph type="body" sz="half" idx="2"/>
          </p:nvPr>
        </p:nvSpPr>
        <p:spPr>
          <a:xfrm>
            <a:off x="376302" y="2564363"/>
            <a:ext cx="3657600" cy="3799115"/>
          </a:xfrm>
        </p:spPr>
        <p:txBody>
          <a:bodyPr/>
          <a:lstStyle/>
          <a:p>
            <a:r>
              <a:rPr lang="en-US" dirty="0" smtClean="0"/>
              <a:t>11</a:t>
            </a:r>
            <a:r>
              <a:rPr lang="en-US" baseline="30000" dirty="0" smtClean="0"/>
              <a:t>th</a:t>
            </a:r>
            <a:r>
              <a:rPr lang="en-US" dirty="0" smtClean="0"/>
              <a:t> grade </a:t>
            </a:r>
            <a:r>
              <a:rPr lang="en-US" dirty="0"/>
              <a:t>T-STEM students are projected to tour </a:t>
            </a:r>
            <a:r>
              <a:rPr lang="en-US" dirty="0" smtClean="0"/>
              <a:t>the University of Texas Rio Grande Valley in Edinburg, Texas - April </a:t>
            </a:r>
            <a:r>
              <a:rPr lang="en-US" dirty="0"/>
              <a:t>2022</a:t>
            </a:r>
            <a:r>
              <a:rPr lang="en-US" dirty="0" smtClean="0"/>
              <a:t>.</a:t>
            </a:r>
          </a:p>
          <a:p>
            <a:endParaRPr lang="en-US" dirty="0"/>
          </a:p>
          <a:p>
            <a:endParaRPr lang="en-US" dirty="0"/>
          </a:p>
          <a:p>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5690" y="478377"/>
            <a:ext cx="4917231" cy="313257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5540" y="5262466"/>
            <a:ext cx="2095965" cy="1412034"/>
          </a:xfrm>
          <a:prstGeom prst="rect">
            <a:avLst/>
          </a:prstGeom>
        </p:spPr>
      </p:pic>
      <p:pic>
        <p:nvPicPr>
          <p:cNvPr id="2" name="Picture 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89569" y="4044055"/>
            <a:ext cx="1843572" cy="1822259"/>
          </a:xfrm>
          <a:prstGeom prst="rect">
            <a:avLst/>
          </a:prstGeom>
        </p:spPr>
      </p:pic>
    </p:spTree>
    <p:extLst>
      <p:ext uri="{BB962C8B-B14F-4D97-AF65-F5344CB8AC3E}">
        <p14:creationId xmlns:p14="http://schemas.microsoft.com/office/powerpoint/2010/main" val="3455640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608" y="256592"/>
            <a:ext cx="3657600" cy="1814804"/>
          </a:xfrm>
        </p:spPr>
        <p:txBody>
          <a:bodyPr>
            <a:noAutofit/>
          </a:bodyPr>
          <a:lstStyle/>
          <a:p>
            <a:r>
              <a:rPr lang="en-US" sz="3200" dirty="0" smtClean="0">
                <a:solidFill>
                  <a:schemeClr val="bg1"/>
                </a:solidFill>
              </a:rPr>
              <a:t>Texas </a:t>
            </a:r>
            <a:r>
              <a:rPr lang="en-US" sz="3200" dirty="0" err="1" smtClean="0">
                <a:solidFill>
                  <a:schemeClr val="bg1"/>
                </a:solidFill>
              </a:rPr>
              <a:t>a&amp;m</a:t>
            </a:r>
            <a:r>
              <a:rPr lang="en-US" sz="3200" dirty="0" smtClean="0">
                <a:solidFill>
                  <a:schemeClr val="bg1"/>
                </a:solidFill>
              </a:rPr>
              <a:t> university - Kingsville visit </a:t>
            </a:r>
            <a:endParaRPr lang="en-US" sz="3200" dirty="0">
              <a:solidFill>
                <a:schemeClr val="bg1"/>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95732" y="3797559"/>
            <a:ext cx="5579706" cy="2453951"/>
          </a:xfrm>
        </p:spPr>
      </p:pic>
      <p:sp>
        <p:nvSpPr>
          <p:cNvPr id="4" name="Text Placeholder 3"/>
          <p:cNvSpPr>
            <a:spLocks noGrp="1"/>
          </p:cNvSpPr>
          <p:nvPr>
            <p:ph type="body" sz="half" idx="2"/>
          </p:nvPr>
        </p:nvSpPr>
        <p:spPr>
          <a:xfrm>
            <a:off x="500677" y="2349758"/>
            <a:ext cx="3657600" cy="2091267"/>
          </a:xfrm>
        </p:spPr>
        <p:txBody>
          <a:bodyPr/>
          <a:lstStyle/>
          <a:p>
            <a:endParaRPr lang="en-US" dirty="0" smtClean="0"/>
          </a:p>
          <a:p>
            <a:r>
              <a:rPr lang="en-US" dirty="0" smtClean="0"/>
              <a:t>12</a:t>
            </a:r>
            <a:r>
              <a:rPr lang="en-US" baseline="30000" dirty="0" smtClean="0"/>
              <a:t>th</a:t>
            </a:r>
            <a:r>
              <a:rPr lang="en-US" dirty="0" smtClean="0"/>
              <a:t> </a:t>
            </a:r>
            <a:r>
              <a:rPr lang="en-US" dirty="0"/>
              <a:t>grade T-STEM students are projected to tour </a:t>
            </a:r>
            <a:r>
              <a:rPr lang="en-US" dirty="0" smtClean="0"/>
              <a:t>Texas A&amp;M University Kingsville - </a:t>
            </a:r>
            <a:r>
              <a:rPr lang="en-US" dirty="0"/>
              <a:t>April 2022.</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546" y="5261125"/>
            <a:ext cx="1884883" cy="139160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5732" y="948903"/>
            <a:ext cx="5579706" cy="2484762"/>
          </a:xfrm>
          <a:prstGeom prst="rect">
            <a:avLst/>
          </a:prstGeom>
        </p:spPr>
      </p:pic>
      <p:pic>
        <p:nvPicPr>
          <p:cNvPr id="3" name="Picture 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69608" y="3769395"/>
            <a:ext cx="1738015" cy="1717923"/>
          </a:xfrm>
          <a:prstGeom prst="rect">
            <a:avLst/>
          </a:prstGeom>
        </p:spPr>
      </p:pic>
    </p:spTree>
    <p:extLst>
      <p:ext uri="{BB962C8B-B14F-4D97-AF65-F5344CB8AC3E}">
        <p14:creationId xmlns:p14="http://schemas.microsoft.com/office/powerpoint/2010/main" val="2338790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March 3, 2023</a:t>
            </a:r>
            <a:br>
              <a:rPr lang="en-US" dirty="0"/>
            </a:br>
            <a:r>
              <a:rPr lang="en-US" dirty="0"/>
              <a:t/>
            </a:r>
            <a:br>
              <a:rPr lang="en-US" dirty="0"/>
            </a:br>
            <a:r>
              <a:rPr lang="en-US" dirty="0"/>
              <a:t>DNHS T-STEM academy visits </a:t>
            </a:r>
            <a:r>
              <a:rPr lang="en-US" dirty="0" err="1"/>
              <a:t>nasa</a:t>
            </a:r>
            <a:r>
              <a:rPr lang="en-US" dirty="0"/>
              <a:t> space center in Houston, </a:t>
            </a:r>
            <a:r>
              <a:rPr lang="en-US" dirty="0" err="1"/>
              <a:t>tx</a:t>
            </a:r>
            <a:r>
              <a:rPr lang="en-US" dirty="0"/>
              <a:t>.</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42950" y="685800"/>
            <a:ext cx="4819650" cy="3614738"/>
          </a:xfrm>
        </p:spPr>
      </p:pic>
      <p:pic>
        <p:nvPicPr>
          <p:cNvPr id="8" name="Content Placeholder 7"/>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a:fillRect/>
          </a:stretch>
        </p:blipFill>
        <p:spPr>
          <a:xfrm>
            <a:off x="5865813" y="685800"/>
            <a:ext cx="4819650" cy="3614738"/>
          </a:xfrm>
        </p:spPr>
      </p:pic>
    </p:spTree>
    <p:extLst>
      <p:ext uri="{BB962C8B-B14F-4D97-AF65-F5344CB8AC3E}">
        <p14:creationId xmlns:p14="http://schemas.microsoft.com/office/powerpoint/2010/main" val="4050087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March 3, 2023</a:t>
            </a:r>
            <a:br>
              <a:rPr lang="en-US" dirty="0" smtClean="0"/>
            </a:br>
            <a:r>
              <a:rPr lang="en-US" dirty="0" smtClean="0"/>
              <a:t/>
            </a:r>
            <a:br>
              <a:rPr lang="en-US" dirty="0" smtClean="0"/>
            </a:br>
            <a:r>
              <a:rPr lang="en-US" dirty="0" smtClean="0"/>
              <a:t>DNHS T-STEM academy visits </a:t>
            </a:r>
            <a:r>
              <a:rPr lang="en-US" dirty="0" err="1" smtClean="0"/>
              <a:t>nasa</a:t>
            </a:r>
            <a:r>
              <a:rPr lang="en-US" dirty="0" smtClean="0"/>
              <a:t> space center in Houston, </a:t>
            </a:r>
            <a:r>
              <a:rPr lang="en-US" dirty="0" err="1" smtClean="0"/>
              <a:t>tx</a:t>
            </a:r>
            <a:r>
              <a:rPr lang="en-US" dirty="0" smtClean="0"/>
              <a:t>.</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72342" y="328858"/>
            <a:ext cx="3557847" cy="3971680"/>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865813" y="685800"/>
            <a:ext cx="4819650" cy="3614738"/>
          </a:xfrm>
        </p:spPr>
      </p:pic>
    </p:spTree>
    <p:extLst>
      <p:ext uri="{BB962C8B-B14F-4D97-AF65-F5344CB8AC3E}">
        <p14:creationId xmlns:p14="http://schemas.microsoft.com/office/powerpoint/2010/main" val="598490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t>
            </a:r>
            <a:r>
              <a:rPr lang="en-US" dirty="0" err="1" smtClean="0"/>
              <a:t>sTEM</a:t>
            </a:r>
            <a:r>
              <a:rPr lang="en-US" dirty="0" smtClean="0"/>
              <a:t> students in health sciences visit </a:t>
            </a:r>
            <a:r>
              <a:rPr lang="en-US" dirty="0" err="1" smtClean="0"/>
              <a:t>texas</a:t>
            </a:r>
            <a:r>
              <a:rPr lang="en-US" dirty="0" smtClean="0"/>
              <a:t> </a:t>
            </a:r>
            <a:r>
              <a:rPr lang="en-US" dirty="0" err="1" smtClean="0"/>
              <a:t>a&amp;M</a:t>
            </a:r>
            <a:r>
              <a:rPr lang="en-US" dirty="0" smtClean="0"/>
              <a:t> higher education center at </a:t>
            </a:r>
            <a:r>
              <a:rPr lang="en-US" dirty="0" err="1" smtClean="0"/>
              <a:t>mcallen</a:t>
            </a:r>
            <a:r>
              <a:rPr lang="en-US" dirty="0" smtClean="0"/>
              <a:t>, </a:t>
            </a:r>
            <a:r>
              <a:rPr lang="en-US" dirty="0" err="1" smtClean="0"/>
              <a:t>tx</a:t>
            </a:r>
            <a:r>
              <a:rPr lang="en-US" dirty="0" smtClean="0"/>
              <a:t>.</a:t>
            </a:r>
            <a:endParaRPr lang="en-US" dirty="0"/>
          </a:p>
        </p:txBody>
      </p:sp>
      <p:pic>
        <p:nvPicPr>
          <p:cNvPr id="1026" name="Picture 2" descr="https://lh6.googleusercontent.com/aIzmWe2PjtAt8k5FthbqSQY1lmL4pW4uhsExTT0A-MHakwQW4ryMQFb9l3WhsAIWGESfGB5nd6cxC7FVuunSk26mpqvZhNvxX-GLO94QVcP3kuXt_TS9wf6JUBqq_hSNrsEk6gT-FK6v_zjVjKlvNyB3tw=s204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84213" y="847461"/>
            <a:ext cx="4937125" cy="32914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3.googleusercontent.com/bacMf82G2CbwRq5izaOGw6JSz4rZ_BbgmE06geXned3-LXpCUlb35gBCEWrr6h_BON2KVhaU3N_0zTdaDq3-BOBh7rqn3JICag7woGczHePKv3jB2nuebCfT9T8B780BuOuJtVG2u7jRX5i8-TfUEnLFUg=s204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808663" y="848519"/>
            <a:ext cx="4933950" cy="328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736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T-stem students volunteer in a community food drive sponsored by hidalgo county precinct 1 and the food bank </a:t>
            </a:r>
            <a:r>
              <a:rPr lang="en-US" dirty="0" err="1" smtClean="0"/>
              <a:t>rgv</a:t>
            </a:r>
            <a:endParaRPr lang="en-US" dirty="0"/>
          </a:p>
        </p:txBody>
      </p:sp>
      <p:pic>
        <p:nvPicPr>
          <p:cNvPr id="2050" name="Picture 2" descr="https://lh3.googleusercontent.com/sBM52-s6TufWReyxZsHb2hjhOuYrLk4siMIBFjtYQe4aa6pPTIrnN6aEiBFNDNZJcVvMkOyoQKoyWoI7jWTCY0fsuOJlJ9ilEQiT6U7yeRDm5aF5PAiLxF92g4K-DuExnC6Rz6b3IN4MmP7v4QajlB4D5w=s204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5143" y="141316"/>
            <a:ext cx="4023360" cy="41592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3.googleusercontent.com/rSby9cX7cEVkRrSsow38d2QDEqewodt9G7-8qb0xqniQQHS3p4sOL-luFrhFPcXXjTII-ffTU5or9kcH_MM2Czqz2DQtNZ3jwT4PZZNqQyhCbv16CwcF2vjUAj8yUHucgmuF3JDaX0MQDDF9J5If7btIXA=s2048"/>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735565" y="130866"/>
            <a:ext cx="6411802" cy="4161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486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1450" y="137952"/>
            <a:ext cx="6572794" cy="6572794"/>
          </a:xfrm>
          <a:prstGeom prst="rect">
            <a:avLst/>
          </a:prstGeom>
        </p:spPr>
      </p:pic>
      <p:sp>
        <p:nvSpPr>
          <p:cNvPr id="3" name="TextBox 2"/>
          <p:cNvSpPr txBox="1"/>
          <p:nvPr/>
        </p:nvSpPr>
        <p:spPr>
          <a:xfrm>
            <a:off x="5503025" y="532015"/>
            <a:ext cx="3441470" cy="369332"/>
          </a:xfrm>
          <a:prstGeom prst="rect">
            <a:avLst/>
          </a:prstGeom>
          <a:noFill/>
        </p:spPr>
        <p:txBody>
          <a:bodyPr wrap="square" rtlCol="0">
            <a:spAutoFit/>
          </a:bodyPr>
          <a:lstStyle/>
          <a:p>
            <a:r>
              <a:rPr lang="en-US" b="1" dirty="0" smtClean="0">
                <a:solidFill>
                  <a:schemeClr val="bg1"/>
                </a:solidFill>
              </a:rPr>
              <a:t>November 28, 2022 9:30 AM</a:t>
            </a:r>
            <a:endParaRPr lang="en-US" b="1" dirty="0">
              <a:solidFill>
                <a:schemeClr val="bg1"/>
              </a:solidFill>
            </a:endParaRPr>
          </a:p>
        </p:txBody>
      </p:sp>
    </p:spTree>
    <p:extLst>
      <p:ext uri="{BB962C8B-B14F-4D97-AF65-F5344CB8AC3E}">
        <p14:creationId xmlns:p14="http://schemas.microsoft.com/office/powerpoint/2010/main" val="2228364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43466" y="149629"/>
            <a:ext cx="3517567" cy="1803861"/>
          </a:xfrm>
        </p:spPr>
        <p:txBody>
          <a:bodyPr>
            <a:normAutofit fontScale="90000"/>
          </a:bodyPr>
          <a:lstStyle/>
          <a:p>
            <a:pPr algn="ctr"/>
            <a:r>
              <a:rPr lang="en-US" dirty="0" smtClean="0"/>
              <a:t>Fall 2021 Event</a:t>
            </a:r>
            <a:br>
              <a:rPr lang="en-US" dirty="0" smtClean="0"/>
            </a:br>
            <a:r>
              <a:rPr lang="en-US" sz="1400" dirty="0" smtClean="0"/>
              <a:t>Guest Speaker Series</a:t>
            </a:r>
            <a:br>
              <a:rPr lang="en-US" sz="1400" dirty="0" smtClean="0"/>
            </a:br>
            <a:r>
              <a:rPr lang="en-US" sz="1400" dirty="0"/>
              <a:t/>
            </a:r>
            <a:br>
              <a:rPr lang="en-US" sz="1400" dirty="0"/>
            </a:br>
            <a:r>
              <a:rPr lang="en-US" sz="1400" dirty="0" smtClean="0"/>
              <a:t/>
            </a:r>
            <a:br>
              <a:rPr lang="en-US" sz="1400" dirty="0" smtClean="0"/>
            </a:br>
            <a:r>
              <a:rPr lang="en-US" sz="1400" dirty="0"/>
              <a:t/>
            </a:r>
            <a:br>
              <a:rPr lang="en-US" sz="1400" dirty="0"/>
            </a:br>
            <a:r>
              <a:rPr lang="en-US" sz="1400" dirty="0" smtClean="0"/>
              <a:t/>
            </a:r>
            <a:br>
              <a:rPr lang="en-US" sz="1400" dirty="0" smtClean="0"/>
            </a:br>
            <a:r>
              <a:rPr lang="en-US" sz="1400" dirty="0"/>
              <a:t/>
            </a:r>
            <a:br>
              <a:rPr lang="en-US" sz="1400" dirty="0"/>
            </a:br>
            <a:endParaRPr lang="en-US" sz="1400" dirty="0"/>
          </a:p>
        </p:txBody>
      </p:sp>
      <p:pic>
        <p:nvPicPr>
          <p:cNvPr id="2" name="Content Placeholder 1"/>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1563952" y="692331"/>
            <a:ext cx="1676591" cy="1657208"/>
          </a:xfrm>
        </p:spPr>
      </p:pic>
      <p:sp>
        <p:nvSpPr>
          <p:cNvPr id="5" name="Text Placeholder 4"/>
          <p:cNvSpPr>
            <a:spLocks noGrp="1"/>
          </p:cNvSpPr>
          <p:nvPr>
            <p:ph type="body" sz="half" idx="2"/>
          </p:nvPr>
        </p:nvSpPr>
        <p:spPr>
          <a:xfrm>
            <a:off x="643465" y="2496193"/>
            <a:ext cx="3517567" cy="4146284"/>
          </a:xfrm>
        </p:spPr>
        <p:txBody>
          <a:bodyPr>
            <a:normAutofit fontScale="70000" lnSpcReduction="20000"/>
          </a:bodyPr>
          <a:lstStyle/>
          <a:p>
            <a:r>
              <a:rPr lang="en-US" b="1" u="sng" dirty="0">
                <a:solidFill>
                  <a:schemeClr val="tx1"/>
                </a:solidFill>
              </a:rPr>
              <a:t>Guest Speaker Series</a:t>
            </a:r>
            <a:endParaRPr lang="en-US" dirty="0">
              <a:solidFill>
                <a:schemeClr val="tx1"/>
              </a:solidFill>
            </a:endParaRPr>
          </a:p>
          <a:p>
            <a:r>
              <a:rPr lang="en-US" dirty="0">
                <a:solidFill>
                  <a:schemeClr val="tx1"/>
                </a:solidFill>
              </a:rPr>
              <a:t>During the month of October 2021, Donna North High School T-STEM Academy hosted a guest speaker series for the T-STEM </a:t>
            </a:r>
            <a:r>
              <a:rPr lang="en-US" dirty="0" smtClean="0">
                <a:solidFill>
                  <a:schemeClr val="tx1"/>
                </a:solidFill>
              </a:rPr>
              <a:t>Academy students</a:t>
            </a:r>
            <a:r>
              <a:rPr lang="en-US" dirty="0">
                <a:solidFill>
                  <a:schemeClr val="tx1"/>
                </a:solidFill>
              </a:rPr>
              <a:t>. We partnered with local professionals in the STEM fields to have them come visit our campus and speak to our students. The speakers included Mr. Gregorio Arellano, BS Electrical Engineering (Donna ISD); Mr. Luis Madrigal, Mechanical Engineer (A&amp;G Engineering); and Mr. Eduardo Lopez, Technical Lead Engineer (Boeing). These speakers shared their industry experiences first hand with our students. While each speaker had his own story to tell the overall message was that anything can be achieved through perseverance, hard work, and dedication. </a:t>
            </a:r>
          </a:p>
          <a:p>
            <a:r>
              <a:rPr lang="en-US" dirty="0">
                <a:solidFill>
                  <a:schemeClr val="tx1"/>
                </a:solidFill>
              </a:rPr>
              <a:t>Our ninth and tenth grade students attended the October 19</a:t>
            </a:r>
            <a:r>
              <a:rPr lang="en-US" baseline="30000" dirty="0">
                <a:solidFill>
                  <a:schemeClr val="tx1"/>
                </a:solidFill>
              </a:rPr>
              <a:t>th</a:t>
            </a:r>
            <a:r>
              <a:rPr lang="en-US" dirty="0">
                <a:solidFill>
                  <a:schemeClr val="tx1"/>
                </a:solidFill>
              </a:rPr>
              <a:t> presentation by Mr. Gregorio Arellano.</a:t>
            </a:r>
          </a:p>
          <a:p>
            <a:r>
              <a:rPr lang="en-US" dirty="0">
                <a:solidFill>
                  <a:schemeClr val="tx1"/>
                </a:solidFill>
              </a:rPr>
              <a:t>Our eleventh grade students attended the October 26</a:t>
            </a:r>
            <a:r>
              <a:rPr lang="en-US" baseline="30000" dirty="0">
                <a:solidFill>
                  <a:schemeClr val="tx1"/>
                </a:solidFill>
              </a:rPr>
              <a:t>th</a:t>
            </a:r>
            <a:r>
              <a:rPr lang="en-US" dirty="0">
                <a:solidFill>
                  <a:schemeClr val="tx1"/>
                </a:solidFill>
              </a:rPr>
              <a:t> presentation by Mr. Luis Madrigal.</a:t>
            </a:r>
          </a:p>
          <a:p>
            <a:r>
              <a:rPr lang="en-US" dirty="0">
                <a:solidFill>
                  <a:schemeClr val="tx1"/>
                </a:solidFill>
              </a:rPr>
              <a:t>Our twelfth grade students attended the November 2</a:t>
            </a:r>
            <a:r>
              <a:rPr lang="en-US" baseline="30000" dirty="0">
                <a:solidFill>
                  <a:schemeClr val="tx1"/>
                </a:solidFill>
              </a:rPr>
              <a:t>nd</a:t>
            </a:r>
            <a:r>
              <a:rPr lang="en-US" dirty="0">
                <a:solidFill>
                  <a:schemeClr val="tx1"/>
                </a:solidFill>
              </a:rPr>
              <a:t> presentation by Mr. Eduardo Lopez.</a:t>
            </a:r>
          </a:p>
          <a:p>
            <a:endParaRPr lang="en-US" dirty="0"/>
          </a:p>
        </p:txBody>
      </p:sp>
      <p:pic>
        <p:nvPicPr>
          <p:cNvPr id="1026" name="Picture 2" descr="https://www.donnaisd.net/cms/lib/TX50000621/Centricity/Domain/601/TSTEM%20Speaker%20Seri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1684" y="0"/>
            <a:ext cx="4297681" cy="664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14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466" y="124692"/>
            <a:ext cx="3517567" cy="2107277"/>
          </a:xfrm>
        </p:spPr>
        <p:txBody>
          <a:bodyPr>
            <a:normAutofit/>
          </a:bodyPr>
          <a:lstStyle/>
          <a:p>
            <a:pPr algn="ctr"/>
            <a:r>
              <a:rPr lang="en-US" dirty="0" smtClean="0"/>
              <a:t>Spring </a:t>
            </a:r>
            <a:r>
              <a:rPr lang="en-US" dirty="0"/>
              <a:t>Event</a:t>
            </a:r>
            <a:br>
              <a:rPr lang="en-US" dirty="0"/>
            </a:br>
            <a:r>
              <a:rPr lang="en-US" sz="1300" dirty="0" smtClean="0"/>
              <a:t>Space X Site Visit</a:t>
            </a:r>
            <a:r>
              <a:rPr lang="en-US" sz="1600" dirty="0"/>
              <a:t/>
            </a:r>
            <a:br>
              <a:rPr lang="en-US" sz="1600" dirty="0"/>
            </a:br>
            <a:r>
              <a:rPr lang="en-US" dirty="0"/>
              <a:t/>
            </a:r>
            <a:br>
              <a:rPr lang="en-US" dirty="0"/>
            </a:br>
            <a:r>
              <a:rPr lang="en-US" dirty="0"/>
              <a:t/>
            </a:r>
            <a:br>
              <a:rPr lang="en-US" dirty="0"/>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51666" y="124692"/>
            <a:ext cx="5872856" cy="6472844"/>
          </a:xfrm>
        </p:spPr>
      </p:pic>
      <p:sp>
        <p:nvSpPr>
          <p:cNvPr id="4" name="Text Placeholder 3"/>
          <p:cNvSpPr>
            <a:spLocks noGrp="1"/>
          </p:cNvSpPr>
          <p:nvPr>
            <p:ph type="body" sz="half" idx="2"/>
          </p:nvPr>
        </p:nvSpPr>
        <p:spPr>
          <a:xfrm>
            <a:off x="643465" y="2435630"/>
            <a:ext cx="3517567" cy="4123112"/>
          </a:xfrm>
        </p:spPr>
        <p:txBody>
          <a:bodyPr>
            <a:normAutofit fontScale="92500" lnSpcReduction="20000"/>
          </a:bodyPr>
          <a:lstStyle/>
          <a:p>
            <a:r>
              <a:rPr lang="en-US" b="1" u="sng" dirty="0"/>
              <a:t>Space X Site Tour</a:t>
            </a:r>
            <a:endParaRPr lang="en-US" dirty="0"/>
          </a:p>
          <a:p>
            <a:r>
              <a:rPr lang="en-US" dirty="0"/>
              <a:t>On December 3, 2021, Donna North High School T-STEM Academy partnered with Space </a:t>
            </a:r>
            <a:r>
              <a:rPr lang="en-US" dirty="0" smtClean="0"/>
              <a:t>X. The Academy </a:t>
            </a:r>
            <a:r>
              <a:rPr lang="en-US" dirty="0"/>
              <a:t>took 45 students to tour their Brownsville, Texas facility. Students were able to tour the </a:t>
            </a:r>
            <a:r>
              <a:rPr lang="en-US" dirty="0" smtClean="0"/>
              <a:t>site, </a:t>
            </a:r>
            <a:r>
              <a:rPr lang="en-US" dirty="0"/>
              <a:t>see first-hand how space ships are </a:t>
            </a:r>
            <a:r>
              <a:rPr lang="en-US" dirty="0" smtClean="0"/>
              <a:t>built, </a:t>
            </a:r>
            <a:r>
              <a:rPr lang="en-US" dirty="0"/>
              <a:t>and see some of the latest </a:t>
            </a:r>
            <a:r>
              <a:rPr lang="en-US" dirty="0" smtClean="0"/>
              <a:t>welding technology in </a:t>
            </a:r>
            <a:r>
              <a:rPr lang="en-US" dirty="0"/>
              <a:t>use. Students also had the opportunity to network with managers, recruiters, and welders at Space X to gain insight knowledge to one of today’s most </a:t>
            </a:r>
            <a:r>
              <a:rPr lang="en-US" dirty="0" smtClean="0"/>
              <a:t>technologically </a:t>
            </a:r>
            <a:r>
              <a:rPr lang="en-US" dirty="0"/>
              <a:t>advanced and cutting edge companies. </a:t>
            </a:r>
          </a:p>
          <a:p>
            <a:r>
              <a:rPr lang="en-US" dirty="0" smtClean="0"/>
              <a:t>40 students </a:t>
            </a:r>
            <a:r>
              <a:rPr lang="en-US" dirty="0"/>
              <a:t>from both the eleventh and twelfth grades attended the Space X </a:t>
            </a:r>
            <a:r>
              <a:rPr lang="en-US" dirty="0" smtClean="0"/>
              <a:t>site visit. </a:t>
            </a:r>
            <a:endParaRPr lang="en-US" dirty="0"/>
          </a:p>
          <a:p>
            <a:endParaRPr lang="en-US" dirty="0"/>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80456" y="1178330"/>
            <a:ext cx="1243584" cy="1229207"/>
          </a:xfrm>
          <a:prstGeom prst="rect">
            <a:avLst/>
          </a:prstGeom>
        </p:spPr>
      </p:pic>
    </p:spTree>
    <p:extLst>
      <p:ext uri="{BB962C8B-B14F-4D97-AF65-F5344CB8AC3E}">
        <p14:creationId xmlns:p14="http://schemas.microsoft.com/office/powerpoint/2010/main" val="1126520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Texas College (STC) Tour Visit</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49641" y="3312367"/>
            <a:ext cx="5597201" cy="2799184"/>
          </a:xfrm>
        </p:spPr>
      </p:pic>
      <p:sp>
        <p:nvSpPr>
          <p:cNvPr id="4" name="Text Placeholder 3"/>
          <p:cNvSpPr>
            <a:spLocks noGrp="1"/>
          </p:cNvSpPr>
          <p:nvPr>
            <p:ph type="body" sz="half" idx="2"/>
          </p:nvPr>
        </p:nvSpPr>
        <p:spPr>
          <a:xfrm>
            <a:off x="516261" y="438540"/>
            <a:ext cx="3657600" cy="3937172"/>
          </a:xfrm>
        </p:spPr>
        <p:txBody>
          <a:bodyPr>
            <a:normAutofit/>
          </a:bodyPr>
          <a:lstStyle/>
          <a:p>
            <a:r>
              <a:rPr lang="en-US" sz="3200" dirty="0" smtClean="0">
                <a:solidFill>
                  <a:schemeClr val="bg1"/>
                </a:solidFill>
              </a:rPr>
              <a:t>South Texas College (STC) Campus Visit </a:t>
            </a:r>
            <a:endParaRPr lang="en-US" dirty="0" smtClean="0">
              <a:solidFill>
                <a:schemeClr val="bg1"/>
              </a:solidFill>
            </a:endParaRPr>
          </a:p>
          <a:p>
            <a:endParaRPr lang="en-US" dirty="0" smtClean="0"/>
          </a:p>
          <a:p>
            <a:r>
              <a:rPr lang="en-US" dirty="0" smtClean="0"/>
              <a:t>9</a:t>
            </a:r>
            <a:r>
              <a:rPr lang="en-US" baseline="30000" dirty="0" smtClean="0"/>
              <a:t>th</a:t>
            </a:r>
            <a:r>
              <a:rPr lang="en-US" dirty="0" smtClean="0"/>
              <a:t>  and 10th grade T-STEM students are projected to tour the South Texas College campus in McAllen, Texas - March 2022.</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5539" y="685799"/>
            <a:ext cx="5601303" cy="235316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4748" y="5227382"/>
            <a:ext cx="2087003" cy="1469659"/>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261" y="3600067"/>
            <a:ext cx="1993674" cy="1970626"/>
          </a:xfrm>
          <a:prstGeom prst="rect">
            <a:avLst/>
          </a:prstGeom>
        </p:spPr>
      </p:pic>
    </p:spTree>
    <p:extLst>
      <p:ext uri="{BB962C8B-B14F-4D97-AF65-F5344CB8AC3E}">
        <p14:creationId xmlns:p14="http://schemas.microsoft.com/office/powerpoint/2010/main" val="2709125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0</TotalTime>
  <Words>433</Words>
  <Application>Microsoft Office PowerPoint</Application>
  <PresentationFormat>Widescreen</PresentationFormat>
  <Paragraphs>26</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Century Gothic</vt:lpstr>
      <vt:lpstr>Wingdings 3</vt:lpstr>
      <vt:lpstr>Slice</vt:lpstr>
      <vt:lpstr>Donna North TSTEM Academy WBL and Participation Data </vt:lpstr>
      <vt:lpstr>March 3, 2023  DNHS T-STEM academy visits nasa space center in Houston, tx.</vt:lpstr>
      <vt:lpstr> March 3, 2023  DNHS T-STEM academy visits nasa space center in Houston, tx.</vt:lpstr>
      <vt:lpstr>T-sTEM students in health sciences visit texas a&amp;M higher education center at mcallen, tx.</vt:lpstr>
      <vt:lpstr>T-stem students volunteer in a community food drive sponsored by hidalgo county precinct 1 and the food bank rgv</vt:lpstr>
      <vt:lpstr>PowerPoint Presentation</vt:lpstr>
      <vt:lpstr>Fall 2021 Event Guest Speaker Series      </vt:lpstr>
      <vt:lpstr>Spring Event Space X Site Visit   </vt:lpstr>
      <vt:lpstr>South Texas College (STC) Tour Visit</vt:lpstr>
      <vt:lpstr>University of Texas Rio grande valley (UTRGV)visit</vt:lpstr>
      <vt:lpstr>Texas a&amp;m university - Kingsville visit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2022-01-21T21:23:27Z</dcterms:created>
  <dcterms:modified xsi:type="dcterms:W3CDTF">2023-06-07T21:50:53Z</dcterms:modified>
</cp:coreProperties>
</file>